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  <p:sldMasterId id="2147483672" r:id="rId2"/>
  </p:sldMasterIdLst>
  <p:notesMasterIdLst>
    <p:notesMasterId r:id="rId12"/>
  </p:notesMasterIdLst>
  <p:sldIdLst>
    <p:sldId id="266" r:id="rId3"/>
    <p:sldId id="712" r:id="rId4"/>
    <p:sldId id="713" r:id="rId5"/>
    <p:sldId id="715" r:id="rId6"/>
    <p:sldId id="716" r:id="rId7"/>
    <p:sldId id="717" r:id="rId8"/>
    <p:sldId id="718" r:id="rId9"/>
    <p:sldId id="719" r:id="rId10"/>
    <p:sldId id="71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C38BC2D-663C-E333-36C9-7D9C58D33FDF}" name="GARRIDO ROMERO FELIPE A" initials="GRFA" userId="S::f.garridoromero@uandresbello.edu::37e690ce-144d-41a7-bcf3-6068b15ea40e" providerId="AD"/>
  <p188:author id="{40830A34-AE44-5618-C78D-3D295AD27E5C}" name="Felipe Antonio" initials="FA" userId="7b92c82a6ebd6de4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99"/>
    <a:srgbClr val="8CBFE6"/>
    <a:srgbClr val="EAE0D1"/>
    <a:srgbClr val="F5EBDC"/>
    <a:srgbClr val="D940B3"/>
    <a:srgbClr val="B380CC"/>
    <a:srgbClr val="E956FF"/>
    <a:srgbClr val="EA56F0"/>
    <a:srgbClr val="FA5AB5"/>
    <a:srgbClr val="AD2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45" autoAdjust="0"/>
    <p:restoredTop sz="96242" autoAdjust="0"/>
  </p:normalViewPr>
  <p:slideViewPr>
    <p:cSldViewPr snapToGrid="0" snapToObjects="1">
      <p:cViewPr varScale="1">
        <p:scale>
          <a:sx n="156" d="100"/>
          <a:sy n="156" d="100"/>
        </p:scale>
        <p:origin x="858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347D60-E39B-E041-B6CE-3FDC1A8BB989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AD1966-643A-ED45-BFF9-B0FE18A32E2B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63301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AD1966-643A-ED45-BFF9-B0FE18A32E2B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82982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0F649E-FA1B-BE97-FA7D-D8D36BECA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202ED6EA-E251-4EC1-B844-95A53F1C04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C8310EB-2876-48F4-4A91-A9F94063ED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881DB05-C981-0984-EFA8-40819F6192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AD1966-643A-ED45-BFF9-B0FE18A32E2B}" type="slidenum">
              <a:rPr lang="es-ES_tradnl" smtClean="0"/>
              <a:t>2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57436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A11947-74A8-FB5E-B7E4-1697B2FA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37D11CEA-DB0A-0719-8FF1-254F1E58C4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CF499F62-7B8C-EFBC-D30D-95897BCDE1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669F924-6A0A-08E4-62C0-240C460D0C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AD1966-643A-ED45-BFF9-B0FE18A32E2B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053433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28C244-0A6D-F547-70B8-901F6E38B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37D21A00-581A-0F88-3E36-925F72B9DD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10DA455-1E36-4494-DE0B-E615CC8589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E34624A-7057-7ADC-C848-1648672584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AD1966-643A-ED45-BFF9-B0FE18A32E2B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86433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5395B-0898-3347-B867-A195DE65D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D492F06C-BE83-9E25-7579-264FB843B0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ADD2BF2-2DA0-AA40-7C3E-51A4863B0E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6DC7CB5-7E2C-DDF3-44FF-8B40AFB1A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AD1966-643A-ED45-BFF9-B0FE18A32E2B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79138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ED66D-0111-CD74-2C9A-77F228AB2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F54390B-4DB1-A5C0-2665-39E4ADAC33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81684426-D22D-F65E-4973-B1F15D3975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F53C8FA-8C01-6A6D-8FF6-A790BB7523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AD1966-643A-ED45-BFF9-B0FE18A32E2B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8532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CD383-21BC-E799-7AAF-8D8EE6C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CE1C13D4-490C-1533-C0BD-927DAE8A81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F8039664-BA33-BA45-DF24-1F26CA5D87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8AEE823-D81E-FE6B-F0BA-58493AA02B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AD1966-643A-ED45-BFF9-B0FE18A32E2B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80232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27340B-DDE0-D4C3-47A7-080404E69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3B8893D4-4F86-E6CC-2245-90252EBA6F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3B1BEDD2-E205-F285-3A74-BABD71B872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22A9B0-7A0A-0158-8509-E2FD798DCA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AD1966-643A-ED45-BFF9-B0FE18A32E2B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60036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3FFC30-2F7B-503E-556E-C55B99BEA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399ADB6-905B-2EEF-63B2-53B8458F92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0A778CF-41D4-6229-FB05-2485B9FDE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FC18D6C-C9D1-0E1C-8483-23AF2935E2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AD1966-643A-ED45-BFF9-B0FE18A32E2B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65165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4670836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4081521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466542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391ABD7-D8E1-4B72-A8F7-C9452E4B04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01400" y="298847"/>
            <a:ext cx="800100" cy="6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87326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9764376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370107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0603811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9044398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9526278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3735693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90892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0001325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65816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5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650" y="1404939"/>
            <a:ext cx="11715750" cy="47720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6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36221-589F-2846-B89B-D09559D774BF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598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392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45C0FF0-4734-47BE-AB72-CB2DFC30C2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1875" b="67253"/>
          <a:stretch/>
        </p:blipFill>
        <p:spPr>
          <a:xfrm>
            <a:off x="0" y="0"/>
            <a:ext cx="12192000" cy="132556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650" y="79376"/>
            <a:ext cx="10820400" cy="1189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463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cto 5"/>
          <p:cNvCxnSpPr/>
          <p:nvPr/>
        </p:nvCxnSpPr>
        <p:spPr>
          <a:xfrm>
            <a:off x="2016141" y="3591697"/>
            <a:ext cx="777864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/>
          <p:cNvCxnSpPr/>
          <p:nvPr/>
        </p:nvCxnSpPr>
        <p:spPr>
          <a:xfrm flipH="1">
            <a:off x="3710084" y="2158313"/>
            <a:ext cx="1" cy="12731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3710085" y="2056227"/>
            <a:ext cx="61396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b="1" dirty="0">
                <a:solidFill>
                  <a:schemeClr val="bg1"/>
                </a:solidFill>
                <a:ea typeface="Gungsuh" charset="-127"/>
                <a:cs typeface="Gungsuh" charset="-127"/>
              </a:rPr>
              <a:t>Proyecto de Título:</a:t>
            </a:r>
          </a:p>
          <a:p>
            <a:r>
              <a:rPr lang="es-ES_tradnl" sz="3200" b="1" dirty="0">
                <a:solidFill>
                  <a:schemeClr val="bg1"/>
                </a:solidFill>
                <a:ea typeface="Gungsuh" charset="-127"/>
                <a:cs typeface="Gungsuh" charset="-127"/>
              </a:rPr>
              <a:t>EAPAB</a:t>
            </a:r>
            <a:endParaRPr lang="es-ES_tradnl" sz="6600" b="1" dirty="0">
              <a:solidFill>
                <a:schemeClr val="bg1"/>
              </a:solidFill>
              <a:ea typeface="Gungsuh" charset="-127"/>
              <a:cs typeface="Gungsuh" charset="-127"/>
            </a:endParaRPr>
          </a:p>
          <a:p>
            <a:pPr lvl="0"/>
            <a:r>
              <a:rPr lang="es-CL" sz="1400" dirty="0">
                <a:solidFill>
                  <a:schemeClr val="bg1"/>
                </a:solidFill>
              </a:rPr>
              <a:t>Implementación de prototipo web (Windows) de enseñanza de ejemplos prácticos sobre Phishing para la educación y concienciación en ciberseguridad para estudiantes de la universidad Andrés Bello con referente en MITRE ATT&amp;CK . 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2016141" y="3722684"/>
            <a:ext cx="28991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00" dirty="0">
                <a:solidFill>
                  <a:schemeClr val="bg1"/>
                </a:solidFill>
              </a:rPr>
              <a:t>Profesor:</a:t>
            </a:r>
          </a:p>
          <a:p>
            <a:r>
              <a:rPr lang="es-ES_tradnl" sz="1100" b="1" dirty="0">
                <a:solidFill>
                  <a:schemeClr val="bg1"/>
                </a:solidFill>
              </a:rPr>
              <a:t>Francisco Pérez Barahona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8225786" y="3722687"/>
            <a:ext cx="169699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00" dirty="0">
                <a:solidFill>
                  <a:schemeClr val="bg1"/>
                </a:solidFill>
              </a:rPr>
              <a:t>Desarrollado por: </a:t>
            </a:r>
          </a:p>
          <a:p>
            <a:r>
              <a:rPr lang="es-ES_tradnl" sz="1100" b="1" dirty="0">
                <a:solidFill>
                  <a:schemeClr val="bg1"/>
                </a:solidFill>
              </a:rPr>
              <a:t>Diego Martínez Casanova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2016142" y="5889211"/>
            <a:ext cx="1283621" cy="27699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s-ES_tradnl" sz="1200" b="1" dirty="0">
                <a:solidFill>
                  <a:schemeClr val="bg1"/>
                </a:solidFill>
                <a:ea typeface="Gungsuh"/>
                <a:cs typeface="Gungsuh" charset="-127"/>
              </a:rPr>
              <a:t>Septiembre-2025</a:t>
            </a:r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352" y="2158316"/>
            <a:ext cx="1279083" cy="118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3809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D0228-3637-70D5-CA56-07CFE247C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85A5B2C-3EDF-CEF8-5636-9E4227B9B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latin typeface="+mn-lt"/>
              </a:rPr>
              <a:t>Contextualización del Proyecto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C49254A1-BF6A-BDDF-BB24-4587D0473648}"/>
              </a:ext>
            </a:extLst>
          </p:cNvPr>
          <p:cNvSpPr/>
          <p:nvPr/>
        </p:nvSpPr>
        <p:spPr>
          <a:xfrm>
            <a:off x="452214" y="4812483"/>
            <a:ext cx="5741977" cy="15392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600" dirty="0">
                <a:solidFill>
                  <a:schemeClr val="tx1"/>
                </a:solidFill>
              </a:rPr>
              <a:t>El creciente auge de ciberataques en Chile, que posiciona al país como el segundo más afectado detrás de Brasil en la región, representa el 7,8% del total regional y con cerca de 1.084.000 de </a:t>
            </a:r>
            <a:r>
              <a:rPr lang="es-CL" sz="1600" dirty="0" err="1">
                <a:solidFill>
                  <a:schemeClr val="tx1"/>
                </a:solidFill>
              </a:rPr>
              <a:t>ciberamenazas</a:t>
            </a:r>
            <a:r>
              <a:rPr lang="es-CL" sz="1600" dirty="0">
                <a:solidFill>
                  <a:schemeClr val="tx1"/>
                </a:solidFill>
              </a:rPr>
              <a:t> en los primeros meses del año. (</a:t>
            </a:r>
            <a:r>
              <a:rPr lang="es-CL" sz="1600" kern="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RGA Ciberseguridad, 2025)</a:t>
            </a:r>
            <a:endParaRPr lang="es-CL" sz="1600" dirty="0">
              <a:solidFill>
                <a:schemeClr val="tx1"/>
              </a:solidFill>
            </a:endParaRPr>
          </a:p>
        </p:txBody>
      </p:sp>
      <p:pic>
        <p:nvPicPr>
          <p:cNvPr id="1026" name="Picture 2" descr="10 consejos para que los empleados prevengan ataques de phishing">
            <a:extLst>
              <a:ext uri="{FF2B5EF4-FFF2-40B4-BE49-F238E27FC236}">
                <a16:creationId xmlns:a16="http://schemas.microsoft.com/office/drawing/2014/main" id="{74A47EE0-CDBC-9A9E-0AFA-67C71B067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005" y="2256462"/>
            <a:ext cx="4522392" cy="349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probada la nueva Ley Marco sobre Ciberseguridad en Chile">
            <a:extLst>
              <a:ext uri="{FF2B5EF4-FFF2-40B4-BE49-F238E27FC236}">
                <a16:creationId xmlns:a16="http://schemas.microsoft.com/office/drawing/2014/main" id="{C477E066-37E8-0F01-0C2F-435212196D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794" y="1796104"/>
            <a:ext cx="3977391" cy="2651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19739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F1772-FF1A-673F-F1A5-2B70E7D53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69F8AC0-0FC3-32E8-F058-2941F05A3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latin typeface="+mn-lt"/>
              </a:rPr>
              <a:t>Identificación del problema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C2407DD-F21F-216D-776E-74F4C8F27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470" y="1547111"/>
            <a:ext cx="9130159" cy="520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15221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8A93A1-171E-D478-56D9-949F91848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D45CFB1-44B0-5E19-3D23-C05CB4A7A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latin typeface="+mn-lt"/>
              </a:rPr>
              <a:t>Objetivo general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E82F9544-30FB-B930-3F54-2B48B2185C2B}"/>
              </a:ext>
            </a:extLst>
          </p:cNvPr>
          <p:cNvSpPr/>
          <p:nvPr/>
        </p:nvSpPr>
        <p:spPr>
          <a:xfrm>
            <a:off x="558459" y="1607242"/>
            <a:ext cx="3970583" cy="179734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dirty="0">
                <a:solidFill>
                  <a:schemeClr val="tx1"/>
                </a:solidFill>
              </a:rPr>
              <a:t>Implementar un prototipo web en sistema Windows con enseñanza </a:t>
            </a:r>
            <a:r>
              <a:rPr lang="es-CL" dirty="0" err="1">
                <a:solidFill>
                  <a:schemeClr val="tx1"/>
                </a:solidFill>
              </a:rPr>
              <a:t>anti-phishing</a:t>
            </a:r>
            <a:r>
              <a:rPr lang="es-CL" dirty="0">
                <a:solidFill>
                  <a:schemeClr val="tx1"/>
                </a:solidFill>
              </a:rPr>
              <a:t> y </a:t>
            </a:r>
            <a:r>
              <a:rPr lang="es-CL" dirty="0" err="1">
                <a:solidFill>
                  <a:schemeClr val="tx1"/>
                </a:solidFill>
              </a:rPr>
              <a:t>sub-técnicas</a:t>
            </a:r>
            <a:r>
              <a:rPr lang="es-CL" dirty="0">
                <a:solidFill>
                  <a:schemeClr val="tx1"/>
                </a:solidFill>
              </a:rPr>
              <a:t> con referente en MITRE ATT&amp;CK para estudiantes de la Universidad Andrés Bello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8B2EFD4-E73B-F848-2374-7C9AFB17386F}"/>
              </a:ext>
            </a:extLst>
          </p:cNvPr>
          <p:cNvSpPr/>
          <p:nvPr/>
        </p:nvSpPr>
        <p:spPr>
          <a:xfrm>
            <a:off x="7077906" y="1442450"/>
            <a:ext cx="4404258" cy="212119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dirty="0">
                <a:solidFill>
                  <a:schemeClr val="tx1"/>
                </a:solidFill>
              </a:rPr>
              <a:t>Visualizar técnicas de </a:t>
            </a:r>
            <a:r>
              <a:rPr lang="es-CL" dirty="0" err="1">
                <a:solidFill>
                  <a:schemeClr val="tx1"/>
                </a:solidFill>
              </a:rPr>
              <a:t>Spearphishing</a:t>
            </a:r>
            <a:r>
              <a:rPr lang="es-CL" dirty="0">
                <a:solidFill>
                  <a:schemeClr val="tx1"/>
                </a:solidFill>
              </a:rPr>
              <a:t> y </a:t>
            </a:r>
            <a:r>
              <a:rPr lang="es-CL" dirty="0" err="1">
                <a:solidFill>
                  <a:schemeClr val="tx1"/>
                </a:solidFill>
              </a:rPr>
              <a:t>sub-técnicas</a:t>
            </a:r>
            <a:r>
              <a:rPr lang="es-CL" dirty="0">
                <a:solidFill>
                  <a:schemeClr val="tx1"/>
                </a:solidFill>
              </a:rPr>
              <a:t> con el uso de ejemplos híbridos en la utilización de marco de conocimiento, módulos interactivo, evaluaciones calificadas y encuestas. 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09CD3D83-E848-24F7-84F1-FD7B5E7145CF}"/>
              </a:ext>
            </a:extLst>
          </p:cNvPr>
          <p:cNvSpPr/>
          <p:nvPr/>
        </p:nvSpPr>
        <p:spPr>
          <a:xfrm>
            <a:off x="3334390" y="4485062"/>
            <a:ext cx="3743516" cy="192801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dirty="0">
                <a:solidFill>
                  <a:schemeClr val="tx1"/>
                </a:solidFill>
              </a:rPr>
              <a:t>Educar a los estudiantes universitarios para prevenir ciberataques, concientizarlos sobre las técnicas de los adversarios y proteger la información bajo su control.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216D66C5-EF6E-1F73-E710-7C682F0322FE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4529042" y="2503049"/>
            <a:ext cx="2548864" cy="2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AFE37D52-B63C-25FE-30C3-D57C9CD61E6D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5206148" y="3571555"/>
            <a:ext cx="1871758" cy="913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363D02C-7681-74D0-7853-48526D09900D}"/>
              </a:ext>
            </a:extLst>
          </p:cNvPr>
          <p:cNvSpPr txBox="1"/>
          <p:nvPr/>
        </p:nvSpPr>
        <p:spPr>
          <a:xfrm>
            <a:off x="4928964" y="2133717"/>
            <a:ext cx="1749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Que permita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2FFBE82-5B8B-3866-0D07-5D70087DE08D}"/>
              </a:ext>
            </a:extLst>
          </p:cNvPr>
          <p:cNvSpPr txBox="1"/>
          <p:nvPr/>
        </p:nvSpPr>
        <p:spPr>
          <a:xfrm rot="19779360">
            <a:off x="5708618" y="3573052"/>
            <a:ext cx="620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Para</a:t>
            </a:r>
          </a:p>
        </p:txBody>
      </p:sp>
    </p:spTree>
    <p:extLst>
      <p:ext uri="{BB962C8B-B14F-4D97-AF65-F5344CB8AC3E}">
        <p14:creationId xmlns:p14="http://schemas.microsoft.com/office/powerpoint/2010/main" val="58508308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3BD014-B3C6-8C0C-65A4-3C3697280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A51B4B-558F-D8BF-B5DE-5C36CDC71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latin typeface="+mn-lt"/>
              </a:rPr>
              <a:t>Objetivos específicos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B38D59A-2C7A-8434-5080-CDDA3BDD2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16309"/>
            <a:ext cx="12192000" cy="444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7728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EEBF87-DA72-5426-29DB-31502C408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2EDD6D4-A7C3-87D5-BBB4-2330FD1B5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latin typeface="+mn-lt"/>
              </a:rPr>
              <a:t>Enfoque solución funcional</a:t>
            </a:r>
          </a:p>
        </p:txBody>
      </p:sp>
    </p:spTree>
    <p:extLst>
      <p:ext uri="{BB962C8B-B14F-4D97-AF65-F5344CB8AC3E}">
        <p14:creationId xmlns:p14="http://schemas.microsoft.com/office/powerpoint/2010/main" val="35336818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2DDA9-C60A-0FE1-82EA-FBE2E8222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1F5C926-F0F3-99CD-FE4B-F336C968A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latin typeface="+mn-lt"/>
              </a:rPr>
              <a:t>Enfoque técnico</a:t>
            </a:r>
          </a:p>
        </p:txBody>
      </p:sp>
    </p:spTree>
    <p:extLst>
      <p:ext uri="{BB962C8B-B14F-4D97-AF65-F5344CB8AC3E}">
        <p14:creationId xmlns:p14="http://schemas.microsoft.com/office/powerpoint/2010/main" val="339315445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62417-4560-433E-AF67-965EE9B3E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633DF7A-3C70-17B2-F09C-421A8062F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latin typeface="+mn-lt"/>
              </a:rPr>
              <a:t>Arquitectura técnica de alto nivel</a:t>
            </a:r>
          </a:p>
        </p:txBody>
      </p:sp>
    </p:spTree>
    <p:extLst>
      <p:ext uri="{BB962C8B-B14F-4D97-AF65-F5344CB8AC3E}">
        <p14:creationId xmlns:p14="http://schemas.microsoft.com/office/powerpoint/2010/main" val="262245335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1958F-748C-2DDE-D818-5F7A0B444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611C507-5255-5905-5154-97656A04E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latin typeface="+mn-lt"/>
              </a:rPr>
              <a:t>Bibliografía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855F1D0F-D38E-D850-BCE8-7E88DFE93CBA}"/>
              </a:ext>
            </a:extLst>
          </p:cNvPr>
          <p:cNvSpPr/>
          <p:nvPr/>
        </p:nvSpPr>
        <p:spPr>
          <a:xfrm>
            <a:off x="478679" y="1779705"/>
            <a:ext cx="9524489" cy="44492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7EAE773-F700-CD7C-62DB-D66CD5D04EA7}"/>
              </a:ext>
            </a:extLst>
          </p:cNvPr>
          <p:cNvSpPr txBox="1"/>
          <p:nvPr/>
        </p:nvSpPr>
        <p:spPr>
          <a:xfrm>
            <a:off x="642842" y="1977255"/>
            <a:ext cx="6097022" cy="3355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s-CL" sz="12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González, R. (2025, 2 de junio). Chile es el segundo país de la región con más ciberataques este año: suma más de un millón. RGA Ciberseguridad. https://rga.cl/2025/06/02/chile-es-el-segundo-pais-de-la-region-con-mas-ciberataques-este-ano-suma-mas-de-un-millon/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s-CL" sz="12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Cifuentes, M. (2023, 25 de agosto). Phishing: la amenaza a la ciberseguridad que más ha aumentado en Chile. Piensa Digital (La Tercera). https://www.latercera.com/piensa-digital/noticia/phishing-la-amenaza-a-la-ciberseguridad-que-mas-ha-aumentado-a-chile/DXTKMP4GKBFFRN7YO33DGUZ474/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s-CL" sz="12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Banco Santander Chile. (2025, 27 de junio). Un 60% de las universidades iberoamericanas sufrió </a:t>
            </a:r>
            <a:r>
              <a:rPr lang="es-CL" sz="1200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ciberincidentes</a:t>
            </a:r>
            <a:r>
              <a:rPr lang="es-CL" sz="12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 ciberataques en el último año. https://saladecomunicacion.santander.cl/noticias/banca-responsable/detalles/un-60-de-las-universidades-iberoamericanas-sufrio-ciberincidentes-o-ciberataques-en-el-ultimo-ano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12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Diario Constitucional. (2025, 11 de abril). Hackeo al portal de pagos de Universidad Andrés Bello: suspensión de alumnos involucrados se ajusta a derecho. https://www.diarioconstitucional.cl/2025/04/11/hackeo-al-portal-de-pagos-de-universidad-andres-bello-suspension-de-alumnos-involucrados-se-ajusta-a-derecho/</a:t>
            </a:r>
            <a:endParaRPr lang="es-CL" sz="12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91207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41197</TotalTime>
  <Words>389</Words>
  <Application>Microsoft Office PowerPoint</Application>
  <PresentationFormat>Panorámica</PresentationFormat>
  <Paragraphs>35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Gungsuh</vt:lpstr>
      <vt:lpstr>Arial</vt:lpstr>
      <vt:lpstr>Calibri</vt:lpstr>
      <vt:lpstr>Calibri Light</vt:lpstr>
      <vt:lpstr>Tema de Office</vt:lpstr>
      <vt:lpstr>Tema de Office</vt:lpstr>
      <vt:lpstr>Presentación de PowerPoint</vt:lpstr>
      <vt:lpstr>Contextualización del Proyecto</vt:lpstr>
      <vt:lpstr>Identificación del problema</vt:lpstr>
      <vt:lpstr>Objetivo general</vt:lpstr>
      <vt:lpstr>Objetivos específicos</vt:lpstr>
      <vt:lpstr>Enfoque solución funcional</vt:lpstr>
      <vt:lpstr>Enfoque técnico</vt:lpstr>
      <vt:lpstr>Arquitectura técnica de alto nivel</vt:lpstr>
      <vt:lpstr>Bibliografía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Diego Martinez</cp:lastModifiedBy>
  <cp:revision>217</cp:revision>
  <dcterms:created xsi:type="dcterms:W3CDTF">2018-06-26T20:44:09Z</dcterms:created>
  <dcterms:modified xsi:type="dcterms:W3CDTF">2025-09-20T00:50:01Z</dcterms:modified>
</cp:coreProperties>
</file>

<file path=docProps/thumbnail.jpeg>
</file>